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59" r:id="rId4"/>
    <p:sldId id="257" r:id="rId5"/>
    <p:sldId id="271" r:id="rId6"/>
    <p:sldId id="261" r:id="rId7"/>
    <p:sldId id="263" r:id="rId8"/>
    <p:sldId id="262" r:id="rId9"/>
    <p:sldId id="264" r:id="rId10"/>
    <p:sldId id="268" r:id="rId11"/>
    <p:sldId id="266" r:id="rId12"/>
    <p:sldId id="267" r:id="rId13"/>
    <p:sldId id="269" r:id="rId14"/>
    <p:sldId id="274" r:id="rId15"/>
    <p:sldId id="26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21E05-054B-484D-A669-2DECCB11E513}" v="37" dt="2021-01-18T20:30:0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F519D-139E-4E23-BCC9-BB0D7F73294E}"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D4BA0-7610-43DC-8AD6-B8C03AF838FE}" type="slidenum">
              <a:rPr lang="en-US" smtClean="0"/>
              <a:t>‹#›</a:t>
            </a:fld>
            <a:endParaRPr lang="en-US"/>
          </a:p>
        </p:txBody>
      </p:sp>
    </p:spTree>
    <p:extLst>
      <p:ext uri="{BB962C8B-B14F-4D97-AF65-F5344CB8AC3E}">
        <p14:creationId xmlns:p14="http://schemas.microsoft.com/office/powerpoint/2010/main" val="303699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D4BA0-7610-43DC-8AD6-B8C03AF838FE}" type="slidenum">
              <a:rPr lang="en-US" smtClean="0"/>
              <a:t>2</a:t>
            </a:fld>
            <a:endParaRPr lang="en-US"/>
          </a:p>
        </p:txBody>
      </p:sp>
    </p:spTree>
    <p:extLst>
      <p:ext uri="{BB962C8B-B14F-4D97-AF65-F5344CB8AC3E}">
        <p14:creationId xmlns:p14="http://schemas.microsoft.com/office/powerpoint/2010/main" val="232625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D4BA0-7610-43DC-8AD6-B8C03AF838FE}" type="slidenum">
              <a:rPr lang="en-US" smtClean="0"/>
              <a:t>5</a:t>
            </a:fld>
            <a:endParaRPr lang="en-US"/>
          </a:p>
        </p:txBody>
      </p:sp>
    </p:spTree>
    <p:extLst>
      <p:ext uri="{BB962C8B-B14F-4D97-AF65-F5344CB8AC3E}">
        <p14:creationId xmlns:p14="http://schemas.microsoft.com/office/powerpoint/2010/main" val="422507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interest of time, I will walk you through our work plan for the year by highlighting the activities. There are 10 activities identified for us to complete by September this year.  As I highlight each activity please indicate in the chat your interest.  This will not be time consuming, in most cases it may only entail one or two meetings for input and feedback. So I  look forward to see where your interests lie.</a:t>
            </a:r>
          </a:p>
        </p:txBody>
      </p:sp>
      <p:sp>
        <p:nvSpPr>
          <p:cNvPr id="4" name="Slide Number Placeholder 3"/>
          <p:cNvSpPr>
            <a:spLocks noGrp="1"/>
          </p:cNvSpPr>
          <p:nvPr>
            <p:ph type="sldNum" sz="quarter" idx="5"/>
          </p:nvPr>
        </p:nvSpPr>
        <p:spPr/>
        <p:txBody>
          <a:bodyPr/>
          <a:lstStyle/>
          <a:p>
            <a:fld id="{97BD4BA0-7610-43DC-8AD6-B8C03AF838FE}" type="slidenum">
              <a:rPr lang="en-US" smtClean="0"/>
              <a:t>7</a:t>
            </a:fld>
            <a:endParaRPr lang="en-US"/>
          </a:p>
        </p:txBody>
      </p:sp>
    </p:spTree>
    <p:extLst>
      <p:ext uri="{BB962C8B-B14F-4D97-AF65-F5344CB8AC3E}">
        <p14:creationId xmlns:p14="http://schemas.microsoft.com/office/powerpoint/2010/main" val="180805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set of slides are the HVNA Needs Assessment Summary for counties across the state. County profiles are in the process of review and completion and may be available by the end of the month. I will share them with you once I receive the final copy.</a:t>
            </a:r>
          </a:p>
          <a:p>
            <a:endParaRPr lang="en-US"/>
          </a:p>
          <a:p>
            <a:endParaRPr lang="en-US"/>
          </a:p>
        </p:txBody>
      </p:sp>
      <p:sp>
        <p:nvSpPr>
          <p:cNvPr id="4" name="Slide Number Placeholder 3"/>
          <p:cNvSpPr>
            <a:spLocks noGrp="1"/>
          </p:cNvSpPr>
          <p:nvPr>
            <p:ph type="sldNum" sz="quarter" idx="5"/>
          </p:nvPr>
        </p:nvSpPr>
        <p:spPr/>
        <p:txBody>
          <a:bodyPr/>
          <a:lstStyle/>
          <a:p>
            <a:fld id="{97BD4BA0-7610-43DC-8AD6-B8C03AF838FE}" type="slidenum">
              <a:rPr lang="en-US" smtClean="0"/>
              <a:t>13</a:t>
            </a:fld>
            <a:endParaRPr lang="en-US"/>
          </a:p>
        </p:txBody>
      </p:sp>
    </p:spTree>
    <p:extLst>
      <p:ext uri="{BB962C8B-B14F-4D97-AF65-F5344CB8AC3E}">
        <p14:creationId xmlns:p14="http://schemas.microsoft.com/office/powerpoint/2010/main" val="62230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meeting the parents identify a topic for discussion  which they facilitate. You should have received three attachments along with the agenda yesterday supporting todays topic addressing the COVID-19 vaccine. I thank Chi </a:t>
            </a:r>
            <a:r>
              <a:rPr lang="en-US" err="1"/>
              <a:t>Chi</a:t>
            </a:r>
            <a:r>
              <a:rPr lang="en-US"/>
              <a:t> for sharing this information with me. </a:t>
            </a:r>
          </a:p>
          <a:p>
            <a:endParaRPr lang="en-US"/>
          </a:p>
          <a:p>
            <a:r>
              <a:rPr lang="en-US"/>
              <a:t>Not a day goes by where we are not bombarded with the number of COVID-19 cases and subsequent deaths.  The numbers are epic , devastating and overwhelming.  It has impacted the way we live, where we go, how we socialize, and  has imposed strict mandates about wearing masks and warnings about washing your hands. It fills many conversations throughout the day. The one ray of hope is that the efforts to vaccinate at least 80% of the world's population will bring the virus under control.  In the meantime, the question for discussion today is, How do you talk with families about the vaccine? What is the position/expectation of your organization about sharing information with families. The floor is open for discussion.</a:t>
            </a:r>
          </a:p>
          <a:p>
            <a:endParaRPr lang="en-US"/>
          </a:p>
          <a:p>
            <a:r>
              <a:rPr lang="en-US"/>
              <a:t>The parents would like to do a role play for you to provide you with food for thought from a parents perspective.</a:t>
            </a:r>
          </a:p>
        </p:txBody>
      </p:sp>
      <p:sp>
        <p:nvSpPr>
          <p:cNvPr id="4" name="Slide Number Placeholder 3"/>
          <p:cNvSpPr>
            <a:spLocks noGrp="1"/>
          </p:cNvSpPr>
          <p:nvPr>
            <p:ph type="sldNum" sz="quarter" idx="5"/>
          </p:nvPr>
        </p:nvSpPr>
        <p:spPr/>
        <p:txBody>
          <a:bodyPr/>
          <a:lstStyle/>
          <a:p>
            <a:fld id="{97BD4BA0-7610-43DC-8AD6-B8C03AF838FE}" type="slidenum">
              <a:rPr lang="en-US" smtClean="0"/>
              <a:t>15</a:t>
            </a:fld>
            <a:endParaRPr lang="en-US"/>
          </a:p>
        </p:txBody>
      </p:sp>
    </p:spTree>
    <p:extLst>
      <p:ext uri="{BB962C8B-B14F-4D97-AF65-F5344CB8AC3E}">
        <p14:creationId xmlns:p14="http://schemas.microsoft.com/office/powerpoint/2010/main" val="165220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did not sign in at the beginning of the meeting please do so now.</a:t>
            </a:r>
          </a:p>
        </p:txBody>
      </p:sp>
      <p:sp>
        <p:nvSpPr>
          <p:cNvPr id="4" name="Slide Number Placeholder 3"/>
          <p:cNvSpPr>
            <a:spLocks noGrp="1"/>
          </p:cNvSpPr>
          <p:nvPr>
            <p:ph type="sldNum" sz="quarter" idx="5"/>
          </p:nvPr>
        </p:nvSpPr>
        <p:spPr/>
        <p:txBody>
          <a:bodyPr/>
          <a:lstStyle/>
          <a:p>
            <a:fld id="{97BD4BA0-7610-43DC-8AD6-B8C03AF838FE}" type="slidenum">
              <a:rPr lang="en-US" smtClean="0"/>
              <a:t>16</a:t>
            </a:fld>
            <a:endParaRPr lang="en-US"/>
          </a:p>
        </p:txBody>
      </p:sp>
    </p:spTree>
    <p:extLst>
      <p:ext uri="{BB962C8B-B14F-4D97-AF65-F5344CB8AC3E}">
        <p14:creationId xmlns:p14="http://schemas.microsoft.com/office/powerpoint/2010/main" val="224884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FA27-8016-448B-B327-82BCA0E68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40507-2EF9-48F4-80FC-5A90D6A86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52F60-9B24-4604-8295-8BB624FE3756}"/>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AFDF79A6-A89E-4651-B939-805C4FB6A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230DC-4B5E-44A1-9D9E-0C2DD7B1AB0E}"/>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238928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700D-6E23-4E30-81E0-757E2E776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9AF06-EF2F-4B4B-9B19-7805D36D7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B2915-4F20-4FAD-A0B2-2BC567D93A05}"/>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E5433864-3A7A-4B1B-8C1B-AD88064A6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DD679-0763-4E30-961A-E856AC2C6157}"/>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130027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BC72A-F55F-48EB-8387-E666F0F9C7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CB6ED-4D4E-4C1A-B87B-7FDD4809B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35C2D-7A9C-47F2-AFAD-B2FDC4204DF1}"/>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3379AE89-4688-4551-A5C2-37D91335D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88D3D-1E46-4EB0-A963-51FA45C6E9D4}"/>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279773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7956-6300-40B2-9CC6-1F340E4B9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F9B6B-EE5F-4A4B-A9C3-C119C8F0F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E966D-7775-44A7-8D29-0CA52AD6CE66}"/>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E89F7D6E-3F6C-4CC4-938D-4E4D96FEC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BBA85-0CE2-45AD-B824-C6DE508A4BF6}"/>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226373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163-C772-4E24-98B9-58887A0928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3DB9E-6D0F-442F-A40A-281260026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762CB-0D34-4039-B8D2-E38F841F7AF7}"/>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521E3E20-EF87-42AC-ACC8-C17723AEB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515C9-B2C3-4799-892B-D73FAD3ED5C3}"/>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255116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06DA-912F-4315-9C2F-80138BE58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BB226-E5D8-44DE-B079-22AF85A09B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E282B-2B42-4B4A-9EE1-C80ED896D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77F7D-E597-432F-B775-2CC070946454}"/>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6" name="Footer Placeholder 5">
            <a:extLst>
              <a:ext uri="{FF2B5EF4-FFF2-40B4-BE49-F238E27FC236}">
                <a16:creationId xmlns:a16="http://schemas.microsoft.com/office/drawing/2014/main" id="{7028A6A2-8899-4C15-B426-3CF65EA77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A066D-C495-44AC-9296-8285A19F47D4}"/>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328048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DA18-E7F7-4764-B09D-31800E19E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AEFF6E-FC69-416D-982A-1D0DFD581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4B25D3-FB00-4D96-B08D-619567876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630B2-51CD-45C5-8719-1A62CE72E4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F4AE7-3086-4C14-AC9A-F61794375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14083-2B7C-41A5-8079-F3124F331E64}"/>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8" name="Footer Placeholder 7">
            <a:extLst>
              <a:ext uri="{FF2B5EF4-FFF2-40B4-BE49-F238E27FC236}">
                <a16:creationId xmlns:a16="http://schemas.microsoft.com/office/drawing/2014/main" id="{6B9A12EA-42EF-4B98-AC1A-7757F6E23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7B38BC-9241-45D2-80A7-B50AE4894B0F}"/>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89665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B5CC-935D-44B2-BD35-019A41FF1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AC819-7B5C-4C16-94F6-8DAD7B6F51BE}"/>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4" name="Footer Placeholder 3">
            <a:extLst>
              <a:ext uri="{FF2B5EF4-FFF2-40B4-BE49-F238E27FC236}">
                <a16:creationId xmlns:a16="http://schemas.microsoft.com/office/drawing/2014/main" id="{F57A261B-0107-4427-B293-4F3A0814A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F70C32-242E-4790-844A-44C49363B8CA}"/>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395346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79425-3120-40FA-BE4F-CDE61A584C50}"/>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3" name="Footer Placeholder 2">
            <a:extLst>
              <a:ext uri="{FF2B5EF4-FFF2-40B4-BE49-F238E27FC236}">
                <a16:creationId xmlns:a16="http://schemas.microsoft.com/office/drawing/2014/main" id="{D9BC76A0-0E5D-4F12-96AF-61F6283C8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1AFBB-A261-4BB3-B6E1-C1F72EF76DC9}"/>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426789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173B-D21F-43E8-94F0-43401A9EC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82F834-672C-4D4E-9809-310E5E2C8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B66D02-E839-40AE-B58F-0F773C3B8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50A5F-0113-45E9-BCF1-E4B6FC8A40DC}"/>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6" name="Footer Placeholder 5">
            <a:extLst>
              <a:ext uri="{FF2B5EF4-FFF2-40B4-BE49-F238E27FC236}">
                <a16:creationId xmlns:a16="http://schemas.microsoft.com/office/drawing/2014/main" id="{8D63E5C0-C8E2-4AFC-B829-7AA0B38EC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E476F-C81C-498A-8A9D-5F68C8C1817C}"/>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4564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F2BF-D590-43F3-939A-05F46667A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A058C-EB84-4715-9B3B-E9B72E9F2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30563-8794-4F49-BF47-180A1BF18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BBF87-AD11-4184-BEEF-E75235A94851}"/>
              </a:ext>
            </a:extLst>
          </p:cNvPr>
          <p:cNvSpPr>
            <a:spLocks noGrp="1"/>
          </p:cNvSpPr>
          <p:nvPr>
            <p:ph type="dt" sz="half" idx="10"/>
          </p:nvPr>
        </p:nvSpPr>
        <p:spPr/>
        <p:txBody>
          <a:bodyPr/>
          <a:lstStyle/>
          <a:p>
            <a:fld id="{2D2B085B-0978-41E4-A2B3-E89741CC0BFB}" type="datetimeFigureOut">
              <a:rPr lang="en-US" smtClean="0"/>
              <a:t>2/14/2021</a:t>
            </a:fld>
            <a:endParaRPr lang="en-US"/>
          </a:p>
        </p:txBody>
      </p:sp>
      <p:sp>
        <p:nvSpPr>
          <p:cNvPr id="6" name="Footer Placeholder 5">
            <a:extLst>
              <a:ext uri="{FF2B5EF4-FFF2-40B4-BE49-F238E27FC236}">
                <a16:creationId xmlns:a16="http://schemas.microsoft.com/office/drawing/2014/main" id="{FFF1B76D-6FDB-4D50-B692-11F5DFD4A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62704-8F9C-4174-B284-D6B772A96A37}"/>
              </a:ext>
            </a:extLst>
          </p:cNvPr>
          <p:cNvSpPr>
            <a:spLocks noGrp="1"/>
          </p:cNvSpPr>
          <p:nvPr>
            <p:ph type="sldNum" sz="quarter" idx="12"/>
          </p:nvPr>
        </p:nvSpPr>
        <p:spPr/>
        <p:txBody>
          <a:bodyPr/>
          <a:lstStyle/>
          <a:p>
            <a:fld id="{FAAAFAE6-DE50-41C7-A43B-2DE832431709}" type="slidenum">
              <a:rPr lang="en-US" smtClean="0"/>
              <a:t>‹#›</a:t>
            </a:fld>
            <a:endParaRPr lang="en-US"/>
          </a:p>
        </p:txBody>
      </p:sp>
    </p:spTree>
    <p:extLst>
      <p:ext uri="{BB962C8B-B14F-4D97-AF65-F5344CB8AC3E}">
        <p14:creationId xmlns:p14="http://schemas.microsoft.com/office/powerpoint/2010/main" val="94486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745FDC-C8AD-4986-ABC0-F579324CA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81650-14D2-4948-8202-F79EC631F0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AC0C2-E097-45A3-B409-5CA06E63B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B085B-0978-41E4-A2B3-E89741CC0BFB}" type="datetimeFigureOut">
              <a:rPr lang="en-US" smtClean="0"/>
              <a:t>2/14/2021</a:t>
            </a:fld>
            <a:endParaRPr lang="en-US"/>
          </a:p>
        </p:txBody>
      </p:sp>
      <p:sp>
        <p:nvSpPr>
          <p:cNvPr id="5" name="Footer Placeholder 4">
            <a:extLst>
              <a:ext uri="{FF2B5EF4-FFF2-40B4-BE49-F238E27FC236}">
                <a16:creationId xmlns:a16="http://schemas.microsoft.com/office/drawing/2014/main" id="{17CAE6AA-166F-4BC5-AD4D-A9131F1B9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25F5C-AE70-4248-BD2A-80CC2F8B9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FAE6-DE50-41C7-A43B-2DE832431709}" type="slidenum">
              <a:rPr lang="en-US" smtClean="0"/>
              <a:t>‹#›</a:t>
            </a:fld>
            <a:endParaRPr lang="en-US"/>
          </a:p>
        </p:txBody>
      </p:sp>
    </p:spTree>
    <p:extLst>
      <p:ext uri="{BB962C8B-B14F-4D97-AF65-F5344CB8AC3E}">
        <p14:creationId xmlns:p14="http://schemas.microsoft.com/office/powerpoint/2010/main" val="181408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Devotions/Document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agaciousnewsnetwork.com/pre-filled-covid-19-vaccine-syringes-may-have-rfid-chi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bluediamondgallery.com/tablet-dictionary/a/agenda.html"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hebluediamondgallery.com/tablet/n/news-agency.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network-people-business-team-1722861/"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maxpixel.net/Business-Board-Business-Plan-Business-Idea-Planning-36837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270B4-A062-4E1C-9E62-5D182BA992AD}"/>
              </a:ext>
            </a:extLst>
          </p:cNvPr>
          <p:cNvSpPr>
            <a:spLocks noGrp="1"/>
          </p:cNvSpPr>
          <p:nvPr>
            <p:ph type="ctrTitle"/>
          </p:nvPr>
        </p:nvSpPr>
        <p:spPr>
          <a:xfrm>
            <a:off x="1113810" y="3130041"/>
            <a:ext cx="4036334" cy="2912950"/>
          </a:xfrm>
        </p:spPr>
        <p:txBody>
          <a:bodyPr anchor="t">
            <a:noAutofit/>
          </a:bodyPr>
          <a:lstStyle/>
          <a:p>
            <a:r>
              <a:rPr lang="en-US" sz="4800" b="1"/>
              <a:t>Wayne Home Visiting Local Leadership Group</a:t>
            </a:r>
          </a:p>
        </p:txBody>
      </p:sp>
      <p:sp>
        <p:nvSpPr>
          <p:cNvPr id="3" name="Subtitle 2">
            <a:extLst>
              <a:ext uri="{FF2B5EF4-FFF2-40B4-BE49-F238E27FC236}">
                <a16:creationId xmlns:a16="http://schemas.microsoft.com/office/drawing/2014/main" id="{DF8CD6DF-9B0B-4FED-A05B-2DCD52BE7410}"/>
              </a:ext>
            </a:extLst>
          </p:cNvPr>
          <p:cNvSpPr>
            <a:spLocks noGrp="1"/>
          </p:cNvSpPr>
          <p:nvPr>
            <p:ph type="subTitle" idx="1"/>
          </p:nvPr>
        </p:nvSpPr>
        <p:spPr>
          <a:xfrm>
            <a:off x="1113809" y="1122362"/>
            <a:ext cx="4036333" cy="1709849"/>
          </a:xfrm>
        </p:spPr>
        <p:txBody>
          <a:bodyPr anchor="b">
            <a:normAutofit/>
          </a:bodyPr>
          <a:lstStyle/>
          <a:p>
            <a:pPr algn="l"/>
            <a:r>
              <a:rPr lang="en-US" b="1"/>
              <a:t>January 19, 2021</a:t>
            </a:r>
          </a:p>
        </p:txBody>
      </p:sp>
      <p:grpSp>
        <p:nvGrpSpPr>
          <p:cNvPr id="22"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3517FAB0-E67B-4B56-B1ED-C9E83AF095F0}"/>
              </a:ext>
            </a:extLst>
          </p:cNvPr>
          <p:cNvPicPr>
            <a:picLocks noChangeAspect="1"/>
          </p:cNvPicPr>
          <p:nvPr/>
        </p:nvPicPr>
        <p:blipFill rotWithShape="1">
          <a:blip r:embed="rId2"/>
          <a:srcRect l="16377" r="7659" b="-2"/>
          <a:stretch/>
        </p:blipFill>
        <p:spPr>
          <a:xfrm>
            <a:off x="5922492" y="666728"/>
            <a:ext cx="5536001" cy="5465791"/>
          </a:xfrm>
          <a:prstGeom prst="rect">
            <a:avLst/>
          </a:prstGeom>
        </p:spPr>
      </p:pic>
      <p:sp>
        <p:nvSpPr>
          <p:cNvPr id="4" name="TextBox 3">
            <a:extLst>
              <a:ext uri="{FF2B5EF4-FFF2-40B4-BE49-F238E27FC236}">
                <a16:creationId xmlns:a16="http://schemas.microsoft.com/office/drawing/2014/main" id="{52CFA17A-1174-4AE9-B4E4-85C7DD152F64}"/>
              </a:ext>
            </a:extLst>
          </p:cNvPr>
          <p:cNvSpPr txBox="1"/>
          <p:nvPr/>
        </p:nvSpPr>
        <p:spPr>
          <a:xfrm>
            <a:off x="6272510" y="1592565"/>
            <a:ext cx="2771551" cy="769441"/>
          </a:xfrm>
          <a:prstGeom prst="rect">
            <a:avLst/>
          </a:prstGeom>
          <a:noFill/>
        </p:spPr>
        <p:txBody>
          <a:bodyPr wrap="square" rtlCol="0">
            <a:spAutoFit/>
          </a:bodyPr>
          <a:lstStyle/>
          <a:p>
            <a:r>
              <a:rPr lang="en-US" sz="4400">
                <a:solidFill>
                  <a:schemeClr val="bg1"/>
                </a:solidFill>
                <a:latin typeface="Borealis" pitchFamily="2" charset="0"/>
              </a:rPr>
              <a:t>WELCOME</a:t>
            </a:r>
          </a:p>
        </p:txBody>
      </p:sp>
    </p:spTree>
    <p:extLst>
      <p:ext uri="{BB962C8B-B14F-4D97-AF65-F5344CB8AC3E}">
        <p14:creationId xmlns:p14="http://schemas.microsoft.com/office/powerpoint/2010/main" val="89701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D7D3AD-7515-43BF-9217-68D173BEF572}"/>
              </a:ext>
            </a:extLst>
          </p:cNvPr>
          <p:cNvSpPr txBox="1"/>
          <p:nvPr/>
        </p:nvSpPr>
        <p:spPr>
          <a:xfrm>
            <a:off x="5615162" y="829974"/>
            <a:ext cx="5542387" cy="5197416"/>
          </a:xfrm>
          <a:prstGeom prst="rect">
            <a:avLst/>
          </a:prstGeom>
        </p:spPr>
        <p:txBody>
          <a:bodyPr vert="horz" lIns="91440" tIns="45720" rIns="91440" bIns="45720" rtlCol="0" anchor="t">
            <a:normAutofit/>
          </a:bodyPr>
          <a:lstStyle/>
          <a:p>
            <a:pPr>
              <a:lnSpc>
                <a:spcPct val="90000"/>
              </a:lnSpc>
              <a:spcAft>
                <a:spcPts val="600"/>
              </a:spcAft>
            </a:pPr>
            <a:endParaRPr lang="en-US" sz="2000"/>
          </a:p>
        </p:txBody>
      </p:sp>
      <p:sp>
        <p:nvSpPr>
          <p:cNvPr id="13" name="TextBox 12">
            <a:extLst>
              <a:ext uri="{FF2B5EF4-FFF2-40B4-BE49-F238E27FC236}">
                <a16:creationId xmlns:a16="http://schemas.microsoft.com/office/drawing/2014/main" id="{A86ACADA-62AB-4D98-ABD8-2409F365ECD1}"/>
              </a:ext>
            </a:extLst>
          </p:cNvPr>
          <p:cNvSpPr txBox="1"/>
          <p:nvPr/>
        </p:nvSpPr>
        <p:spPr>
          <a:xfrm>
            <a:off x="5357485" y="751026"/>
            <a:ext cx="6281521" cy="5355312"/>
          </a:xfrm>
          <a:prstGeom prst="rect">
            <a:avLst/>
          </a:prstGeom>
          <a:noFill/>
        </p:spPr>
        <p:txBody>
          <a:bodyPr wrap="square">
            <a:spAutoFit/>
          </a:bodyPr>
          <a:lstStyle/>
          <a:p>
            <a:pPr algn="l"/>
            <a:r>
              <a:rPr lang="en-US" sz="1800" b="1" i="0" u="none" strike="noStrike" baseline="0">
                <a:solidFill>
                  <a:srgbClr val="FFC000"/>
                </a:solidFill>
                <a:latin typeface="Arial" panose="020B0604020202020204" pitchFamily="34" charset="0"/>
              </a:rPr>
              <a:t>Objective 3</a:t>
            </a:r>
            <a:r>
              <a:rPr lang="en-US" sz="1800" b="0" i="0" u="none" strike="noStrike" baseline="0">
                <a:latin typeface="Arial" panose="020B0604020202020204" pitchFamily="34" charset="0"/>
              </a:rPr>
              <a:t>: By September 2021, implement one strategy from the community’s Local Home Visiting Continuum of Model’s project plan. The objective: Enhance and or inform the medical practitioner’s awareness of home visiting programs and how to make referrals.</a:t>
            </a:r>
          </a:p>
          <a:p>
            <a:pPr algn="l"/>
            <a:endParaRPr lang="en-US">
              <a:latin typeface="Arial" panose="020B0604020202020204" pitchFamily="34" charset="0"/>
              <a:cs typeface="Arial" panose="020B0604020202020204" pitchFamily="34" charset="0"/>
            </a:endParaRPr>
          </a:p>
          <a:p>
            <a:pPr algn="l"/>
            <a:r>
              <a:rPr lang="en-US" sz="1800" b="1" i="0" u="none" strike="noStrike" baseline="0">
                <a:latin typeface="Arial" panose="020B0604020202020204" pitchFamily="34" charset="0"/>
              </a:rPr>
              <a:t>Activity 1: </a:t>
            </a:r>
            <a:r>
              <a:rPr lang="en-US" sz="1800" b="0" i="0" u="none" strike="noStrike" baseline="0">
                <a:latin typeface="Arial" panose="020B0604020202020204" pitchFamily="34" charset="0"/>
              </a:rPr>
              <a:t>Work with Authority Health community-based medicine residents to increase awareness of home visiting models, available programs, and the referral process. Introduce newly integrated Help Me Grow call line 313-410-</a:t>
            </a:r>
          </a:p>
          <a:p>
            <a:pPr algn="l"/>
            <a:r>
              <a:rPr lang="en-US" sz="1800" b="0" i="0" u="none" strike="noStrike" baseline="0">
                <a:latin typeface="Arial" panose="020B0604020202020204" pitchFamily="34" charset="0"/>
              </a:rPr>
              <a:t>4588 for home visiting referrals.</a:t>
            </a:r>
          </a:p>
          <a:p>
            <a:pPr algn="l"/>
            <a:endParaRPr lang="en-US">
              <a:latin typeface="Arial" panose="020B0604020202020204" pitchFamily="34" charset="0"/>
              <a:cs typeface="Arial" panose="020B0604020202020204" pitchFamily="34" charset="0"/>
            </a:endParaRPr>
          </a:p>
          <a:p>
            <a:pPr algn="l"/>
            <a:r>
              <a:rPr lang="en-US" sz="1800" b="1" i="0" u="none" strike="noStrike" baseline="0">
                <a:latin typeface="Arial" panose="020B0604020202020204" pitchFamily="34" charset="0"/>
              </a:rPr>
              <a:t>Activity 2: </a:t>
            </a:r>
            <a:r>
              <a:rPr lang="en-US" sz="1800" b="0" i="0" u="none" strike="noStrike" baseline="0">
                <a:latin typeface="Arial" panose="020B0604020202020204" pitchFamily="34" charset="0"/>
              </a:rPr>
              <a:t>Implement a six-month pilot “Born Ready Partnership” where home visitors are placed on-site at the Western Wayne Health Clinic (FQHC) and are</a:t>
            </a:r>
          </a:p>
          <a:p>
            <a:pPr algn="l"/>
            <a:r>
              <a:rPr lang="en-US" sz="1800" b="0" i="0" u="none" strike="noStrike" baseline="0">
                <a:latin typeface="Arial" panose="020B0604020202020204" pitchFamily="34" charset="0"/>
              </a:rPr>
              <a:t>available for referrals by clinicians. Build upon the experience of the Healthy Baby@Home model implemented by the Southeastern Michigan Perinatal Quality Improvement Coalition (SEMPQIC).</a:t>
            </a:r>
            <a:endParaRPr lang="en-US"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63A747-C5B9-4267-89CA-C9CEBFB93362}"/>
              </a:ext>
            </a:extLst>
          </p:cNvPr>
          <p:cNvSpPr txBox="1"/>
          <p:nvPr/>
        </p:nvSpPr>
        <p:spPr>
          <a:xfrm>
            <a:off x="-479512" y="1781034"/>
            <a:ext cx="609467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WHVLLG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Work Plan</a:t>
            </a:r>
          </a:p>
        </p:txBody>
      </p:sp>
    </p:spTree>
    <p:extLst>
      <p:ext uri="{BB962C8B-B14F-4D97-AF65-F5344CB8AC3E}">
        <p14:creationId xmlns:p14="http://schemas.microsoft.com/office/powerpoint/2010/main" val="223482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D7D3AD-7515-43BF-9217-68D173BEF572}"/>
              </a:ext>
            </a:extLst>
          </p:cNvPr>
          <p:cNvSpPr txBox="1"/>
          <p:nvPr/>
        </p:nvSpPr>
        <p:spPr>
          <a:xfrm>
            <a:off x="5615162" y="829974"/>
            <a:ext cx="5542387" cy="5197416"/>
          </a:xfrm>
          <a:prstGeom prst="rect">
            <a:avLst/>
          </a:prstGeom>
        </p:spPr>
        <p:txBody>
          <a:bodyPr vert="horz" lIns="91440" tIns="45720" rIns="91440" bIns="45720" rtlCol="0" anchor="t">
            <a:normAutofit/>
          </a:bodyPr>
          <a:lstStyle/>
          <a:p>
            <a:pPr>
              <a:lnSpc>
                <a:spcPct val="90000"/>
              </a:lnSpc>
              <a:spcAft>
                <a:spcPts val="600"/>
              </a:spcAft>
            </a:pPr>
            <a:endParaRPr lang="en-US" sz="2000"/>
          </a:p>
        </p:txBody>
      </p:sp>
      <p:sp>
        <p:nvSpPr>
          <p:cNvPr id="9" name="TextBox 8">
            <a:extLst>
              <a:ext uri="{FF2B5EF4-FFF2-40B4-BE49-F238E27FC236}">
                <a16:creationId xmlns:a16="http://schemas.microsoft.com/office/drawing/2014/main" id="{4FE9A678-981C-456C-B9C9-5B1E05F48791}"/>
              </a:ext>
            </a:extLst>
          </p:cNvPr>
          <p:cNvSpPr txBox="1"/>
          <p:nvPr/>
        </p:nvSpPr>
        <p:spPr>
          <a:xfrm>
            <a:off x="5343374" y="1498980"/>
            <a:ext cx="6094674" cy="3416320"/>
          </a:xfrm>
          <a:prstGeom prst="rect">
            <a:avLst/>
          </a:prstGeom>
          <a:noFill/>
        </p:spPr>
        <p:txBody>
          <a:bodyPr wrap="square">
            <a:spAutoFit/>
          </a:bodyPr>
          <a:lstStyle/>
          <a:p>
            <a:pPr algn="l"/>
            <a:r>
              <a:rPr lang="en-US" sz="1800" b="1" i="0" u="none" strike="noStrike" baseline="0">
                <a:solidFill>
                  <a:srgbClr val="FFC000"/>
                </a:solidFill>
                <a:latin typeface="Arial" panose="020B0604020202020204" pitchFamily="34" charset="0"/>
              </a:rPr>
              <a:t>Objective 4:</a:t>
            </a:r>
            <a:r>
              <a:rPr lang="en-US" sz="1800" b="0" i="0" u="none" strike="noStrike" baseline="0">
                <a:latin typeface="Arial" panose="020B0604020202020204" pitchFamily="34" charset="0"/>
              </a:rPr>
              <a:t> By September 2012, strengthen the integration of Parent Leaders into the LLG, through parent input and project opportunities.</a:t>
            </a:r>
          </a:p>
          <a:p>
            <a:pPr algn="l"/>
            <a:endParaRPr lang="en-US">
              <a:latin typeface="Arial" panose="020B0604020202020204" pitchFamily="34" charset="0"/>
            </a:endParaRPr>
          </a:p>
          <a:p>
            <a:pPr algn="l"/>
            <a:r>
              <a:rPr lang="en-US" sz="1800" b="1" i="0" u="none" strike="noStrike" baseline="0">
                <a:latin typeface="Arial" panose="020B0604020202020204" pitchFamily="34" charset="0"/>
              </a:rPr>
              <a:t>Activity 1:</a:t>
            </a:r>
            <a:r>
              <a:rPr lang="en-US" sz="1800" b="0" i="0" u="none" strike="noStrike" baseline="0">
                <a:latin typeface="Arial" panose="020B0604020202020204" pitchFamily="34" charset="0"/>
              </a:rPr>
              <a:t> Implement the parent-inspired plan for parent-led on-site childcare (when applicable) during the LLG meetings to help recruit new parents and sustain current parents.</a:t>
            </a:r>
          </a:p>
          <a:p>
            <a:pPr algn="l"/>
            <a:endParaRPr lang="en-US">
              <a:latin typeface="Arial" panose="020B0604020202020204" pitchFamily="34" charset="0"/>
            </a:endParaRPr>
          </a:p>
          <a:p>
            <a:pPr algn="l"/>
            <a:r>
              <a:rPr lang="en-US" sz="1800" b="1" i="0" u="none" strike="noStrike" baseline="0">
                <a:latin typeface="Arial" panose="020B0604020202020204" pitchFamily="34" charset="0"/>
              </a:rPr>
              <a:t>Activity 2:</a:t>
            </a:r>
            <a:r>
              <a:rPr lang="en-US" sz="1800" b="0" i="0" u="none" strike="noStrike" baseline="0">
                <a:latin typeface="Arial" panose="020B0604020202020204" pitchFamily="34" charset="0"/>
              </a:rPr>
              <a:t> Parents assume assistant hosts roles in the bi-monthly virtual</a:t>
            </a:r>
          </a:p>
          <a:p>
            <a:pPr algn="l"/>
            <a:r>
              <a:rPr lang="en-US" sz="1800" b="0" i="0" u="none" strike="noStrike" baseline="0">
                <a:latin typeface="Arial" panose="020B0604020202020204" pitchFamily="34" charset="0"/>
              </a:rPr>
              <a:t>meetings and assist in the overall planning of meetings</a:t>
            </a:r>
            <a:endParaRPr lang="en-US"/>
          </a:p>
        </p:txBody>
      </p:sp>
      <p:sp>
        <p:nvSpPr>
          <p:cNvPr id="13" name="TextBox 12">
            <a:extLst>
              <a:ext uri="{FF2B5EF4-FFF2-40B4-BE49-F238E27FC236}">
                <a16:creationId xmlns:a16="http://schemas.microsoft.com/office/drawing/2014/main" id="{4587B453-2D45-4EBE-A992-2F6947112D5B}"/>
              </a:ext>
            </a:extLst>
          </p:cNvPr>
          <p:cNvSpPr txBox="1"/>
          <p:nvPr/>
        </p:nvSpPr>
        <p:spPr>
          <a:xfrm>
            <a:off x="95909" y="1839818"/>
            <a:ext cx="479706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WHVLLG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Work Plan</a:t>
            </a:r>
          </a:p>
        </p:txBody>
      </p:sp>
    </p:spTree>
    <p:extLst>
      <p:ext uri="{BB962C8B-B14F-4D97-AF65-F5344CB8AC3E}">
        <p14:creationId xmlns:p14="http://schemas.microsoft.com/office/powerpoint/2010/main" val="98306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D7D3AD-7515-43BF-9217-68D173BEF572}"/>
              </a:ext>
            </a:extLst>
          </p:cNvPr>
          <p:cNvSpPr txBox="1"/>
          <p:nvPr/>
        </p:nvSpPr>
        <p:spPr>
          <a:xfrm>
            <a:off x="5615162" y="829974"/>
            <a:ext cx="5542387" cy="5197416"/>
          </a:xfrm>
          <a:prstGeom prst="rect">
            <a:avLst/>
          </a:prstGeom>
        </p:spPr>
        <p:txBody>
          <a:bodyPr vert="horz" lIns="91440" tIns="45720" rIns="91440" bIns="45720" rtlCol="0" anchor="t">
            <a:normAutofit/>
          </a:bodyPr>
          <a:lstStyle/>
          <a:p>
            <a:pPr>
              <a:lnSpc>
                <a:spcPct val="90000"/>
              </a:lnSpc>
              <a:spcAft>
                <a:spcPts val="600"/>
              </a:spcAft>
            </a:pPr>
            <a:endParaRPr lang="en-US" sz="2000"/>
          </a:p>
        </p:txBody>
      </p:sp>
      <p:sp>
        <p:nvSpPr>
          <p:cNvPr id="13" name="TextBox 12">
            <a:extLst>
              <a:ext uri="{FF2B5EF4-FFF2-40B4-BE49-F238E27FC236}">
                <a16:creationId xmlns:a16="http://schemas.microsoft.com/office/drawing/2014/main" id="{A86ACADA-62AB-4D98-ABD8-2409F365ECD1}"/>
              </a:ext>
            </a:extLst>
          </p:cNvPr>
          <p:cNvSpPr txBox="1"/>
          <p:nvPr/>
        </p:nvSpPr>
        <p:spPr>
          <a:xfrm>
            <a:off x="5357485" y="1151135"/>
            <a:ext cx="6281521" cy="4555093"/>
          </a:xfrm>
          <a:prstGeom prst="rect">
            <a:avLst/>
          </a:prstGeom>
          <a:noFill/>
        </p:spPr>
        <p:txBody>
          <a:bodyPr wrap="square">
            <a:spAutoFit/>
          </a:bodyPr>
          <a:lstStyle/>
          <a:p>
            <a:pPr algn="l"/>
            <a:r>
              <a:rPr lang="en-US" sz="1600" b="1" i="0" u="none" strike="noStrike" baseline="0">
                <a:solidFill>
                  <a:srgbClr val="FFC000"/>
                </a:solidFill>
                <a:latin typeface="Arial" panose="020B0604020202020204" pitchFamily="34" charset="0"/>
              </a:rPr>
              <a:t>Objective 5: </a:t>
            </a:r>
            <a:r>
              <a:rPr lang="en-US" sz="1600" b="0" i="0" u="none" strike="noStrike" baseline="0">
                <a:latin typeface="Arial" panose="020B0604020202020204" pitchFamily="34" charset="0"/>
              </a:rPr>
              <a:t>By September 2021, the LLG will assess meeting attendance,</a:t>
            </a:r>
          </a:p>
          <a:p>
            <a:pPr algn="l"/>
            <a:r>
              <a:rPr lang="en-US" sz="1600" b="0" i="0" u="none" strike="noStrike" baseline="0">
                <a:latin typeface="Arial" panose="020B0604020202020204" pitchFamily="34" charset="0"/>
              </a:rPr>
              <a:t>participation, and the strategies implemented to help sustain membership to</a:t>
            </a:r>
          </a:p>
          <a:p>
            <a:pPr algn="l"/>
            <a:r>
              <a:rPr lang="en-US" sz="1600" b="0" i="0" u="none" strike="noStrike" baseline="0">
                <a:latin typeface="Arial" panose="020B0604020202020204" pitchFamily="34" charset="0"/>
              </a:rPr>
              <a:t>identify areas for improvement.</a:t>
            </a:r>
          </a:p>
          <a:p>
            <a:pPr algn="l"/>
            <a:endParaRPr lang="en-US" sz="1600">
              <a:latin typeface="Arial" panose="020B0604020202020204" pitchFamily="34" charset="0"/>
            </a:endParaRPr>
          </a:p>
          <a:p>
            <a:pPr algn="l"/>
            <a:r>
              <a:rPr lang="en-US" sz="1600" b="1" i="0" u="none" strike="noStrike" baseline="0">
                <a:latin typeface="Arial" panose="020B0604020202020204" pitchFamily="34" charset="0"/>
              </a:rPr>
              <a:t>Activity 1:</a:t>
            </a:r>
            <a:r>
              <a:rPr lang="en-US" sz="1600" b="0" i="0" u="none" strike="noStrike" baseline="0">
                <a:latin typeface="Arial" panose="020B0604020202020204" pitchFamily="34" charset="0"/>
              </a:rPr>
              <a:t> Meeting warm-up activities to help members connect, build</a:t>
            </a:r>
          </a:p>
          <a:p>
            <a:pPr algn="l"/>
            <a:r>
              <a:rPr lang="en-US" sz="1600" b="0" i="0" u="none" strike="noStrike" baseline="0">
                <a:latin typeface="Arial" panose="020B0604020202020204" pitchFamily="34" charset="0"/>
              </a:rPr>
              <a:t>familiarity, and trust with each other.</a:t>
            </a:r>
          </a:p>
          <a:p>
            <a:pPr algn="l"/>
            <a:endParaRPr lang="en-US" sz="1600">
              <a:latin typeface="Arial" panose="020B0604020202020204" pitchFamily="34" charset="0"/>
            </a:endParaRPr>
          </a:p>
          <a:p>
            <a:pPr algn="l"/>
            <a:r>
              <a:rPr lang="en-US" sz="1600" b="1" i="0" u="none" strike="noStrike" baseline="0">
                <a:solidFill>
                  <a:srgbClr val="FFC000"/>
                </a:solidFill>
                <a:latin typeface="Arial" panose="020B0604020202020204" pitchFamily="34" charset="0"/>
                <a:cs typeface="Arial" panose="020B0604020202020204" pitchFamily="34" charset="0"/>
              </a:rPr>
              <a:t>Objective 6</a:t>
            </a:r>
            <a:r>
              <a:rPr lang="en-US" b="1" i="0" u="none" strike="noStrike" baseline="0">
                <a:solidFill>
                  <a:srgbClr val="FFC000"/>
                </a:solidFill>
                <a:latin typeface="Arial" panose="020B0604020202020204" pitchFamily="34" charset="0"/>
                <a:cs typeface="Arial" panose="020B0604020202020204" pitchFamily="34" charset="0"/>
              </a:rPr>
              <a:t>:</a:t>
            </a:r>
            <a:r>
              <a:rPr lang="en-US" b="0" i="0"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Participate in the LLG Quality Improvement Learning Collaborative-</a:t>
            </a:r>
          </a:p>
          <a:p>
            <a:pPr algn="l"/>
            <a:r>
              <a:rPr lang="en-US" sz="1600" b="0" i="0" u="none" strike="noStrike" baseline="0">
                <a:latin typeface="Arial" panose="020B0604020202020204" pitchFamily="34" charset="0"/>
                <a:cs typeface="Arial" panose="020B0604020202020204" pitchFamily="34" charset="0"/>
              </a:rPr>
              <a:t>FY20 -21</a:t>
            </a:r>
          </a:p>
          <a:p>
            <a:pPr algn="l"/>
            <a:endParaRPr lang="en-US" sz="1600" b="0" i="0" u="none" strike="noStrike" baseline="0">
              <a:latin typeface="Arial" panose="020B0604020202020204" pitchFamily="34" charset="0"/>
              <a:cs typeface="Arial" panose="020B0604020202020204" pitchFamily="34" charset="0"/>
            </a:endParaRPr>
          </a:p>
          <a:p>
            <a:pPr algn="l"/>
            <a:r>
              <a:rPr lang="en-US" sz="1600" b="1" i="0" u="none" strike="noStrike" baseline="0">
                <a:latin typeface="Arial" panose="020B0604020202020204" pitchFamily="34" charset="0"/>
                <a:cs typeface="Arial" panose="020B0604020202020204" pitchFamily="34" charset="0"/>
              </a:rPr>
              <a:t>Activity 1</a:t>
            </a:r>
            <a:r>
              <a:rPr lang="en-US" sz="1600" b="0" i="0" u="none" strike="noStrike" baseline="0">
                <a:latin typeface="Arial" panose="020B0604020202020204" pitchFamily="34" charset="0"/>
                <a:cs typeface="Arial" panose="020B0604020202020204" pitchFamily="34" charset="0"/>
              </a:rPr>
              <a:t>: Establish a CQI Team to carry out the PDSA for 2021</a:t>
            </a:r>
          </a:p>
          <a:p>
            <a:pPr algn="l"/>
            <a:endParaRPr lang="en-US" sz="1600">
              <a:latin typeface="Arial" panose="020B0604020202020204" pitchFamily="34" charset="0"/>
              <a:cs typeface="Arial" panose="020B0604020202020204" pitchFamily="34" charset="0"/>
            </a:endParaRPr>
          </a:p>
          <a:p>
            <a:pPr algn="l"/>
            <a:r>
              <a:rPr lang="en-US" sz="1600" b="1" i="0" u="none" strike="noStrike" baseline="0">
                <a:latin typeface="Arial" panose="020B0604020202020204" pitchFamily="34" charset="0"/>
              </a:rPr>
              <a:t>Activity 2</a:t>
            </a:r>
            <a:r>
              <a:rPr lang="en-US" sz="1600" b="0" i="0" u="none" strike="noStrike" baseline="0">
                <a:latin typeface="Arial" panose="020B0604020202020204" pitchFamily="34" charset="0"/>
              </a:rPr>
              <a:t>:Implement at least two PDSA cycles, submit monthly data tracking PDSA cycle updates, submit storyboards to MPHI.</a:t>
            </a:r>
            <a:endParaRPr lang="en-US"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4008886-BEBB-4988-8948-DECE14F9E1B0}"/>
              </a:ext>
            </a:extLst>
          </p:cNvPr>
          <p:cNvSpPr txBox="1"/>
          <p:nvPr/>
        </p:nvSpPr>
        <p:spPr>
          <a:xfrm>
            <a:off x="491328" y="1691868"/>
            <a:ext cx="41510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WHVLLG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Work Plan</a:t>
            </a:r>
          </a:p>
        </p:txBody>
      </p:sp>
    </p:spTree>
    <p:extLst>
      <p:ext uri="{BB962C8B-B14F-4D97-AF65-F5344CB8AC3E}">
        <p14:creationId xmlns:p14="http://schemas.microsoft.com/office/powerpoint/2010/main" val="239577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extLst>
              <a:ext uri="{FF2B5EF4-FFF2-40B4-BE49-F238E27FC236}">
                <a16:creationId xmlns:a16="http://schemas.microsoft.com/office/drawing/2014/main" id="{A6A181E0-DFAB-4089-814A-71A252E919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2163" y="1229451"/>
            <a:ext cx="7746709" cy="435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37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35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640EB4E1-2F92-4D50-87A9-A990B55DAD0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311" r="14663" b="2"/>
          <a:stretch/>
        </p:blipFill>
        <p:spPr>
          <a:xfrm>
            <a:off x="6541053" y="1027112"/>
            <a:ext cx="4777381" cy="46310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9" name="Arc 2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6ACF23-5E3C-460F-8E08-B053896B8EFA}"/>
              </a:ext>
            </a:extLst>
          </p:cNvPr>
          <p:cNvSpPr txBox="1"/>
          <p:nvPr/>
        </p:nvSpPr>
        <p:spPr>
          <a:xfrm>
            <a:off x="838201" y="1984443"/>
            <a:ext cx="5257800" cy="4192520"/>
          </a:xfrm>
          <a:prstGeom prst="rect">
            <a:avLst/>
          </a:prstGeom>
        </p:spPr>
        <p:txBody>
          <a:bodyPr vert="horz" lIns="91440" tIns="45720" rIns="91440" bIns="45720" rtlCol="0">
            <a:normAutofit/>
          </a:bodyPr>
          <a:lstStyle/>
          <a:p>
            <a:pPr>
              <a:lnSpc>
                <a:spcPct val="90000"/>
              </a:lnSpc>
              <a:spcAft>
                <a:spcPts val="600"/>
              </a:spcAft>
            </a:pPr>
            <a:r>
              <a:rPr lang="en-US" sz="3600" b="1"/>
              <a:t>A PARENT’S PERSPECTIVE:</a:t>
            </a:r>
          </a:p>
          <a:p>
            <a:pPr indent="-228600">
              <a:lnSpc>
                <a:spcPct val="90000"/>
              </a:lnSpc>
              <a:spcAft>
                <a:spcPts val="600"/>
              </a:spcAft>
              <a:buFont typeface="Arial" panose="020B0604020202020204" pitchFamily="34" charset="0"/>
              <a:buChar char="•"/>
            </a:pPr>
            <a:endParaRPr lang="en-US"/>
          </a:p>
          <a:p>
            <a:pPr algn="ctr">
              <a:lnSpc>
                <a:spcPct val="90000"/>
              </a:lnSpc>
              <a:spcAft>
                <a:spcPts val="600"/>
              </a:spcAft>
            </a:pPr>
            <a:r>
              <a:rPr lang="en-US" sz="3200"/>
              <a:t>Talking to Families About the COVID 19  Vaccine</a:t>
            </a:r>
          </a:p>
        </p:txBody>
      </p:sp>
    </p:spTree>
    <p:extLst>
      <p:ext uri="{BB962C8B-B14F-4D97-AF65-F5344CB8AC3E}">
        <p14:creationId xmlns:p14="http://schemas.microsoft.com/office/powerpoint/2010/main" val="216327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C17ADD-8A09-4F78-8887-66C31B64C2F8}"/>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3000" b="1">
                <a:solidFill>
                  <a:schemeClr val="bg1"/>
                </a:solidFill>
              </a:rPr>
              <a:t>Please record your attendance at each meeting</a:t>
            </a:r>
          </a:p>
        </p:txBody>
      </p:sp>
      <p:cxnSp>
        <p:nvCxnSpPr>
          <p:cNvPr id="25" name="Straight Connector 1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2438546-DDC4-4AD9-B22E-A823559550E9}"/>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a:solidFill>
                  <a:schemeClr val="bg1"/>
                </a:solidFill>
              </a:rPr>
              <a:t>Use the space next to your name to place your attendance  mark.</a:t>
            </a:r>
          </a:p>
        </p:txBody>
      </p:sp>
      <p:pic>
        <p:nvPicPr>
          <p:cNvPr id="4" name="Content Placeholder 3" descr="Logo&#10;&#10;Description automatically generated">
            <a:extLst>
              <a:ext uri="{FF2B5EF4-FFF2-40B4-BE49-F238E27FC236}">
                <a16:creationId xmlns:a16="http://schemas.microsoft.com/office/drawing/2014/main" id="{27B67FBE-EB99-401B-9609-223C2D8835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289" y="3794877"/>
            <a:ext cx="4660473" cy="1417667"/>
          </a:xfrm>
          <a:prstGeom prst="rect">
            <a:avLst/>
          </a:prstGeom>
        </p:spPr>
      </p:pic>
      <p:pic>
        <p:nvPicPr>
          <p:cNvPr id="8" name="Picture 7">
            <a:extLst>
              <a:ext uri="{FF2B5EF4-FFF2-40B4-BE49-F238E27FC236}">
                <a16:creationId xmlns:a16="http://schemas.microsoft.com/office/drawing/2014/main" id="{94EEAC08-7BFC-4417-8D7A-6C4AC768AE05}"/>
              </a:ext>
            </a:extLst>
          </p:cNvPr>
          <p:cNvPicPr>
            <a:picLocks noChangeAspect="1"/>
          </p:cNvPicPr>
          <p:nvPr/>
        </p:nvPicPr>
        <p:blipFill>
          <a:blip r:embed="rId4"/>
          <a:stretch>
            <a:fillRect/>
          </a:stretch>
        </p:blipFill>
        <p:spPr>
          <a:xfrm>
            <a:off x="5810866" y="2350983"/>
            <a:ext cx="5987826" cy="4305456"/>
          </a:xfrm>
          <a:prstGeom prst="rect">
            <a:avLst/>
          </a:prstGeom>
        </p:spPr>
      </p:pic>
    </p:spTree>
    <p:extLst>
      <p:ext uri="{BB962C8B-B14F-4D97-AF65-F5344CB8AC3E}">
        <p14:creationId xmlns:p14="http://schemas.microsoft.com/office/powerpoint/2010/main" val="333569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D9961-F2F5-472B-B291-6C103A6555F3}"/>
              </a:ext>
            </a:extLst>
          </p:cNvPr>
          <p:cNvSpPr>
            <a:spLocks noGrp="1"/>
          </p:cNvSpPr>
          <p:nvPr>
            <p:ph type="title"/>
          </p:nvPr>
        </p:nvSpPr>
        <p:spPr>
          <a:xfrm>
            <a:off x="1075767" y="1188637"/>
            <a:ext cx="2988234" cy="4480726"/>
          </a:xfrm>
        </p:spPr>
        <p:txBody>
          <a:bodyPr>
            <a:normAutofit/>
          </a:bodyPr>
          <a:lstStyle/>
          <a:p>
            <a:pPr algn="r"/>
            <a:r>
              <a:rPr lang="en-US" sz="5100" b="1"/>
              <a:t>New Wayne LLG Sign- In Process</a:t>
            </a:r>
            <a:br>
              <a:rPr lang="en-US" sz="5100" b="1"/>
            </a:br>
            <a:endParaRPr lang="en-US" sz="5100" b="1"/>
          </a:p>
        </p:txBody>
      </p:sp>
      <p:cxnSp>
        <p:nvCxnSpPr>
          <p:cNvPr id="47" name="Straight Connector 4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5C73A5-1B2C-45BB-89C3-6E3D314B8742}"/>
              </a:ext>
            </a:extLst>
          </p:cNvPr>
          <p:cNvSpPr>
            <a:spLocks noGrp="1"/>
          </p:cNvSpPr>
          <p:nvPr>
            <p:ph idx="1"/>
          </p:nvPr>
        </p:nvSpPr>
        <p:spPr>
          <a:xfrm>
            <a:off x="5255259" y="1188637"/>
            <a:ext cx="5860969" cy="4480725"/>
          </a:xfrm>
        </p:spPr>
        <p:txBody>
          <a:bodyPr anchor="ctr">
            <a:noAutofit/>
          </a:bodyPr>
          <a:lstStyle/>
          <a:p>
            <a:r>
              <a:rPr lang="en-US" sz="2400"/>
              <a:t>Annotated sign in sheet available at the beginning and end of the meeting.</a:t>
            </a:r>
          </a:p>
          <a:p>
            <a:r>
              <a:rPr lang="en-US" sz="2400"/>
              <a:t>Select annotate from the bar/menu at bottom or top of screen.</a:t>
            </a:r>
          </a:p>
          <a:p>
            <a:r>
              <a:rPr lang="en-US" sz="2400"/>
              <a:t>Select the icon you want to use to mark your attendance and place it next to your name.</a:t>
            </a:r>
          </a:p>
          <a:p>
            <a:r>
              <a:rPr lang="en-US" sz="2400" u="sng"/>
              <a:t>If you are unable </a:t>
            </a:r>
            <a:r>
              <a:rPr lang="en-US" sz="2400"/>
              <a:t>to use the annotate function you can add your name and agency in the chat and note </a:t>
            </a:r>
            <a:r>
              <a:rPr lang="en-US" sz="2400" i="1"/>
              <a:t>“sign-in.”</a:t>
            </a:r>
          </a:p>
          <a:p>
            <a:r>
              <a:rPr lang="en-US" sz="2400" u="sng"/>
              <a:t>If your name is not listed,</a:t>
            </a:r>
            <a:r>
              <a:rPr lang="en-US" sz="2400"/>
              <a:t> please do the same and note </a:t>
            </a:r>
            <a:r>
              <a:rPr lang="en-US" sz="2400" i="1"/>
              <a:t>“add name.”</a:t>
            </a:r>
          </a:p>
        </p:txBody>
      </p:sp>
    </p:spTree>
    <p:extLst>
      <p:ext uri="{BB962C8B-B14F-4D97-AF65-F5344CB8AC3E}">
        <p14:creationId xmlns:p14="http://schemas.microsoft.com/office/powerpoint/2010/main" val="330638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C17ADD-8A09-4F78-8887-66C31B64C2F8}"/>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3000" b="1">
                <a:solidFill>
                  <a:schemeClr val="bg1"/>
                </a:solidFill>
              </a:rPr>
              <a:t>Please record your attendance at each meeting</a:t>
            </a:r>
          </a:p>
        </p:txBody>
      </p:sp>
      <p:cxnSp>
        <p:nvCxnSpPr>
          <p:cNvPr id="25" name="Straight Connector 1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2438546-DDC4-4AD9-B22E-A823559550E9}"/>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a:solidFill>
                  <a:schemeClr val="bg1"/>
                </a:solidFill>
              </a:rPr>
              <a:t>Use the space next to your name to place your attendance  mark.</a:t>
            </a:r>
          </a:p>
        </p:txBody>
      </p:sp>
      <p:pic>
        <p:nvPicPr>
          <p:cNvPr id="4" name="Content Placeholder 3" descr="Logo&#10;&#10;Description automatically generated">
            <a:extLst>
              <a:ext uri="{FF2B5EF4-FFF2-40B4-BE49-F238E27FC236}">
                <a16:creationId xmlns:a16="http://schemas.microsoft.com/office/drawing/2014/main" id="{27B67FBE-EB99-401B-9609-223C2D8835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289" y="3794877"/>
            <a:ext cx="4660473" cy="1417667"/>
          </a:xfrm>
          <a:prstGeom prst="rect">
            <a:avLst/>
          </a:prstGeom>
        </p:spPr>
      </p:pic>
      <p:pic>
        <p:nvPicPr>
          <p:cNvPr id="8" name="Picture 7">
            <a:extLst>
              <a:ext uri="{FF2B5EF4-FFF2-40B4-BE49-F238E27FC236}">
                <a16:creationId xmlns:a16="http://schemas.microsoft.com/office/drawing/2014/main" id="{94EEAC08-7BFC-4417-8D7A-6C4AC768AE05}"/>
              </a:ext>
            </a:extLst>
          </p:cNvPr>
          <p:cNvPicPr>
            <a:picLocks noChangeAspect="1"/>
          </p:cNvPicPr>
          <p:nvPr/>
        </p:nvPicPr>
        <p:blipFill>
          <a:blip r:embed="rId3"/>
          <a:stretch>
            <a:fillRect/>
          </a:stretch>
        </p:blipFill>
        <p:spPr>
          <a:xfrm>
            <a:off x="5810866" y="2350983"/>
            <a:ext cx="5987826" cy="4305456"/>
          </a:xfrm>
          <a:prstGeom prst="rect">
            <a:avLst/>
          </a:prstGeom>
        </p:spPr>
      </p:pic>
    </p:spTree>
    <p:extLst>
      <p:ext uri="{BB962C8B-B14F-4D97-AF65-F5344CB8AC3E}">
        <p14:creationId xmlns:p14="http://schemas.microsoft.com/office/powerpoint/2010/main" val="87828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whiteboard&#10;&#10;Description automatically generated">
            <a:extLst>
              <a:ext uri="{FF2B5EF4-FFF2-40B4-BE49-F238E27FC236}">
                <a16:creationId xmlns:a16="http://schemas.microsoft.com/office/drawing/2014/main" id="{1AB6BE6D-0CD2-4E36-B526-352635B918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24" r="-2" b="-2"/>
          <a:stretch/>
        </p:blipFill>
        <p:spPr>
          <a:xfrm>
            <a:off x="576244" y="1155432"/>
            <a:ext cx="5628018" cy="4314266"/>
          </a:xfrm>
          <a:prstGeom prst="rect">
            <a:avLst/>
          </a:prstGeom>
        </p:spPr>
      </p:pic>
      <p:sp>
        <p:nvSpPr>
          <p:cNvPr id="83" name="Rectangle 8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D0783B-DE1D-48B7-A102-4839C4A413D5}"/>
              </a:ext>
            </a:extLst>
          </p:cNvPr>
          <p:cNvSpPr txBox="1"/>
          <p:nvPr/>
        </p:nvSpPr>
        <p:spPr>
          <a:xfrm>
            <a:off x="6877878" y="2067338"/>
            <a:ext cx="4898004" cy="3737909"/>
          </a:xfrm>
          <a:prstGeom prst="rect">
            <a:avLst/>
          </a:prstGeom>
        </p:spPr>
        <p:txBody>
          <a:bodyPr vert="horz" lIns="91440" tIns="45720" rIns="91440" bIns="45720" rtlCol="0" anchor="ctr">
            <a:normAutofit/>
          </a:bodyPr>
          <a:lstStyle/>
          <a:p>
            <a:pPr marL="742950" indent="-228600">
              <a:lnSpc>
                <a:spcPct val="90000"/>
              </a:lnSpc>
              <a:spcAft>
                <a:spcPts val="600"/>
              </a:spcAft>
              <a:buFont typeface="Arial" panose="020B0604020202020204" pitchFamily="34" charset="0"/>
              <a:buChar char="•"/>
            </a:pPr>
            <a:r>
              <a:rPr lang="en-US" sz="2000"/>
              <a:t>Welcome &amp; Introductions</a:t>
            </a:r>
          </a:p>
          <a:p>
            <a:pPr marL="742950" indent="-228600">
              <a:lnSpc>
                <a:spcPct val="90000"/>
              </a:lnSpc>
              <a:spcAft>
                <a:spcPts val="600"/>
              </a:spcAft>
              <a:buFont typeface="Arial" panose="020B0604020202020204" pitchFamily="34" charset="0"/>
              <a:buChar char="•"/>
            </a:pPr>
            <a:r>
              <a:rPr lang="en-US" sz="2000"/>
              <a:t>Announcements</a:t>
            </a:r>
          </a:p>
          <a:p>
            <a:pPr marL="742950" indent="-228600">
              <a:lnSpc>
                <a:spcPct val="90000"/>
              </a:lnSpc>
              <a:spcAft>
                <a:spcPts val="600"/>
              </a:spcAft>
              <a:buFont typeface="Arial" panose="020B0604020202020204" pitchFamily="34" charset="0"/>
              <a:buChar char="•"/>
            </a:pPr>
            <a:r>
              <a:rPr lang="en-US" sz="2000"/>
              <a:t>Home Visiting Network Presentations</a:t>
            </a:r>
          </a:p>
          <a:p>
            <a:pPr marL="1035558" lvl="2" indent="-228600">
              <a:lnSpc>
                <a:spcPct val="90000"/>
              </a:lnSpc>
              <a:spcAft>
                <a:spcPts val="600"/>
              </a:spcAft>
              <a:buFont typeface="Arial" panose="020B0604020202020204" pitchFamily="34" charset="0"/>
              <a:buChar char="•"/>
            </a:pPr>
            <a:r>
              <a:rPr lang="en-US" sz="2000"/>
              <a:t>ASQ/Help Me Grow</a:t>
            </a:r>
          </a:p>
          <a:p>
            <a:pPr marL="1035558" lvl="2" indent="-228600">
              <a:lnSpc>
                <a:spcPct val="90000"/>
              </a:lnSpc>
              <a:spcAft>
                <a:spcPts val="600"/>
              </a:spcAft>
              <a:buFont typeface="Arial" panose="020B0604020202020204" pitchFamily="34" charset="0"/>
              <a:buChar char="•"/>
            </a:pPr>
            <a:r>
              <a:rPr lang="en-US" sz="2000"/>
              <a:t>ConnectCare4Kids</a:t>
            </a:r>
          </a:p>
          <a:p>
            <a:pPr marL="742950" indent="-228600">
              <a:lnSpc>
                <a:spcPct val="90000"/>
              </a:lnSpc>
              <a:spcAft>
                <a:spcPts val="600"/>
              </a:spcAft>
              <a:buFont typeface="Arial" panose="020B0604020202020204" pitchFamily="34" charset="0"/>
              <a:buChar char="•"/>
            </a:pPr>
            <a:r>
              <a:rPr lang="en-US" sz="2000"/>
              <a:t>2021 Work Plan Overview</a:t>
            </a:r>
          </a:p>
          <a:p>
            <a:pPr marL="742950" indent="-228600">
              <a:lnSpc>
                <a:spcPct val="90000"/>
              </a:lnSpc>
              <a:spcAft>
                <a:spcPts val="600"/>
              </a:spcAft>
              <a:buFont typeface="Arial" panose="020B0604020202020204" pitchFamily="34" charset="0"/>
              <a:buChar char="•"/>
            </a:pPr>
            <a:r>
              <a:rPr lang="en-US" sz="2000"/>
              <a:t>HVNA State Profile</a:t>
            </a:r>
          </a:p>
          <a:p>
            <a:pPr marL="742950" indent="-228600">
              <a:lnSpc>
                <a:spcPct val="90000"/>
              </a:lnSpc>
              <a:spcAft>
                <a:spcPts val="600"/>
              </a:spcAft>
              <a:buFont typeface="Arial" panose="020B0604020202020204" pitchFamily="34" charset="0"/>
              <a:buChar char="•"/>
            </a:pPr>
            <a:r>
              <a:rPr lang="en-US" sz="2000"/>
              <a:t>A Parent’s Perspective—Talking to Families About the COVID 19 Vaccine</a:t>
            </a:r>
          </a:p>
          <a:p>
            <a:pPr marL="742950" indent="-228600">
              <a:lnSpc>
                <a:spcPct val="90000"/>
              </a:lnSpc>
              <a:spcAft>
                <a:spcPts val="600"/>
              </a:spcAft>
              <a:buFont typeface="Arial" panose="020B0604020202020204" pitchFamily="34" charset="0"/>
              <a:buChar char="•"/>
            </a:pPr>
            <a:r>
              <a:rPr lang="en-US" sz="2000"/>
              <a:t>Closing– Next Meeting: March 16</a:t>
            </a:r>
          </a:p>
          <a:p>
            <a:pPr marL="457200" indent="-228600">
              <a:lnSpc>
                <a:spcPct val="90000"/>
              </a:lnSpc>
              <a:spcAft>
                <a:spcPts val="600"/>
              </a:spcAft>
              <a:buFont typeface="Arial" panose="020B0604020202020204" pitchFamily="34" charset="0"/>
              <a:buChar char="•"/>
            </a:pPr>
            <a:endParaRPr lang="en-US"/>
          </a:p>
        </p:txBody>
      </p:sp>
      <p:sp>
        <p:nvSpPr>
          <p:cNvPr id="85" name="Rectangle 8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1814F8-ACFC-4B64-8FDB-6BC882F83352}"/>
              </a:ext>
            </a:extLst>
          </p:cNvPr>
          <p:cNvSpPr txBox="1"/>
          <p:nvPr/>
        </p:nvSpPr>
        <p:spPr>
          <a:xfrm>
            <a:off x="3897220" y="526964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bluediamondgallery.com/tablet-dictionary/a/agend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 name="TextBox 1">
            <a:extLst>
              <a:ext uri="{FF2B5EF4-FFF2-40B4-BE49-F238E27FC236}">
                <a16:creationId xmlns:a16="http://schemas.microsoft.com/office/drawing/2014/main" id="{6F3DBC92-C152-4DCA-8F94-63731AC6C014}"/>
              </a:ext>
            </a:extLst>
          </p:cNvPr>
          <p:cNvSpPr txBox="1"/>
          <p:nvPr/>
        </p:nvSpPr>
        <p:spPr>
          <a:xfrm flipH="1">
            <a:off x="7698721" y="1146516"/>
            <a:ext cx="3363566" cy="769441"/>
          </a:xfrm>
          <a:prstGeom prst="rect">
            <a:avLst/>
          </a:prstGeom>
          <a:noFill/>
        </p:spPr>
        <p:txBody>
          <a:bodyPr wrap="square" rtlCol="0">
            <a:spAutoFit/>
          </a:bodyPr>
          <a:lstStyle/>
          <a:p>
            <a:pPr algn="ctr"/>
            <a:r>
              <a:rPr lang="en-US" sz="4400" b="1"/>
              <a:t>AGENDA</a:t>
            </a:r>
          </a:p>
        </p:txBody>
      </p:sp>
    </p:spTree>
    <p:extLst>
      <p:ext uri="{BB962C8B-B14F-4D97-AF65-F5344CB8AC3E}">
        <p14:creationId xmlns:p14="http://schemas.microsoft.com/office/powerpoint/2010/main" val="251077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ight Triangle 3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270B4-A062-4E1C-9E62-5D182BA992AD}"/>
              </a:ext>
            </a:extLst>
          </p:cNvPr>
          <p:cNvSpPr>
            <a:spLocks noGrp="1"/>
          </p:cNvSpPr>
          <p:nvPr>
            <p:ph type="ctrTitle"/>
          </p:nvPr>
        </p:nvSpPr>
        <p:spPr>
          <a:xfrm>
            <a:off x="7542968" y="806364"/>
            <a:ext cx="4003859" cy="2847413"/>
          </a:xfrm>
        </p:spPr>
        <p:txBody>
          <a:bodyPr anchor="b">
            <a:normAutofit/>
          </a:bodyPr>
          <a:lstStyle/>
          <a:p>
            <a:pPr marL="0" marR="0" lvl="0" indent="0" defTabSz="914400" rtl="0" eaLnBrk="1" fontAlgn="auto" latinLnBrk="0" hangingPunct="1">
              <a:spcBef>
                <a:spcPts val="0"/>
              </a:spcBef>
              <a:spcAft>
                <a:spcPts val="0"/>
              </a:spcAft>
              <a:tabLst/>
              <a:defRPr/>
            </a:pPr>
            <a:r>
              <a:rPr kumimoji="0" lang="en-US" sz="4000" b="1" i="0" u="none" strike="noStrike" kern="1200" cap="none" spc="0" normalizeH="0" baseline="0" noProof="0">
                <a:ln>
                  <a:noFill/>
                </a:ln>
                <a:effectLst/>
                <a:uLnTx/>
                <a:uFillTx/>
                <a:latin typeface="Calibri" panose="020F0502020204030204"/>
                <a:ea typeface="+mn-ea"/>
                <a:cs typeface="+mn-cs"/>
              </a:rPr>
              <a:t>Announcements</a:t>
            </a:r>
            <a:br>
              <a:rPr kumimoji="0" lang="en-US" sz="4700" b="1" i="0" u="none" strike="noStrike" kern="1200" cap="none" spc="0" normalizeH="0" baseline="0" noProof="0">
                <a:ln>
                  <a:noFill/>
                </a:ln>
                <a:effectLst/>
                <a:uLnTx/>
                <a:uFillTx/>
                <a:latin typeface="Calibri" panose="020F0502020204030204"/>
                <a:ea typeface="+mn-ea"/>
                <a:cs typeface="+mn-cs"/>
              </a:rPr>
            </a:br>
            <a:endParaRPr lang="en-US" sz="4700" b="1"/>
          </a:p>
        </p:txBody>
      </p:sp>
      <p:sp>
        <p:nvSpPr>
          <p:cNvPr id="3" name="Subtitle 2">
            <a:extLst>
              <a:ext uri="{FF2B5EF4-FFF2-40B4-BE49-F238E27FC236}">
                <a16:creationId xmlns:a16="http://schemas.microsoft.com/office/drawing/2014/main" id="{DF8CD6DF-9B0B-4FED-A05B-2DCD52BE7410}"/>
              </a:ext>
            </a:extLst>
          </p:cNvPr>
          <p:cNvSpPr>
            <a:spLocks noGrp="1"/>
          </p:cNvSpPr>
          <p:nvPr>
            <p:ph type="subTitle" idx="1"/>
          </p:nvPr>
        </p:nvSpPr>
        <p:spPr>
          <a:xfrm>
            <a:off x="8029293" y="3703250"/>
            <a:ext cx="2435507" cy="1122750"/>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Calibri" panose="020F0502020204030204"/>
                <a:ea typeface="+mn-ea"/>
                <a:cs typeface="+mn-cs"/>
              </a:rPr>
              <a:t>From the membership</a:t>
            </a:r>
          </a:p>
          <a:p>
            <a:pPr algn="l"/>
            <a:endParaRPr lang="en-US" sz="2000" b="1"/>
          </a:p>
        </p:txBody>
      </p:sp>
      <p:pic>
        <p:nvPicPr>
          <p:cNvPr id="12" name="Picture 11" descr="Text&#10;&#10;Description automatically generated with low confidence">
            <a:extLst>
              <a:ext uri="{FF2B5EF4-FFF2-40B4-BE49-F238E27FC236}">
                <a16:creationId xmlns:a16="http://schemas.microsoft.com/office/drawing/2014/main" id="{F0BDF83A-6DF1-4DA3-9371-D082AAB775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58" y="1549694"/>
            <a:ext cx="5604636" cy="3741094"/>
          </a:xfrm>
          <a:prstGeom prst="rect">
            <a:avLst/>
          </a:prstGeom>
        </p:spPr>
      </p:pic>
    </p:spTree>
    <p:extLst>
      <p:ext uri="{BB962C8B-B14F-4D97-AF65-F5344CB8AC3E}">
        <p14:creationId xmlns:p14="http://schemas.microsoft.com/office/powerpoint/2010/main" val="315591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563D03-E691-4821-BFDE-E34442DBAC91}"/>
              </a:ext>
            </a:extLst>
          </p:cNvPr>
          <p:cNvSpPr txBox="1"/>
          <p:nvPr/>
        </p:nvSpPr>
        <p:spPr>
          <a:xfrm>
            <a:off x="482341" y="1972767"/>
            <a:ext cx="4732112"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a:t>Home Visiting Network</a:t>
            </a:r>
          </a:p>
          <a:p>
            <a:pPr marL="571500" indent="-228600">
              <a:lnSpc>
                <a:spcPct val="90000"/>
              </a:lnSpc>
              <a:spcAft>
                <a:spcPts val="600"/>
              </a:spcAft>
              <a:buFont typeface="Arial" panose="020B0604020202020204" pitchFamily="34" charset="0"/>
              <a:buChar char="•"/>
            </a:pPr>
            <a:endParaRPr lang="en-US" sz="3200"/>
          </a:p>
          <a:p>
            <a:pPr marL="571500" indent="-228600">
              <a:lnSpc>
                <a:spcPct val="90000"/>
              </a:lnSpc>
              <a:spcAft>
                <a:spcPts val="600"/>
              </a:spcAft>
              <a:buFont typeface="Arial" panose="020B0604020202020204" pitchFamily="34" charset="0"/>
              <a:buChar char="•"/>
            </a:pPr>
            <a:r>
              <a:rPr lang="en-US" sz="3200"/>
              <a:t>ASQ/HMG</a:t>
            </a:r>
          </a:p>
          <a:p>
            <a:pPr marL="571500" indent="-228600">
              <a:lnSpc>
                <a:spcPct val="90000"/>
              </a:lnSpc>
              <a:spcAft>
                <a:spcPts val="600"/>
              </a:spcAft>
              <a:buFont typeface="Arial" panose="020B0604020202020204" pitchFamily="34" charset="0"/>
              <a:buChar char="•"/>
            </a:pPr>
            <a:r>
              <a:rPr lang="en-US" sz="3200"/>
              <a:t>ConnectCare4Kids </a:t>
            </a:r>
          </a:p>
          <a:p>
            <a:pPr indent="-228600">
              <a:lnSpc>
                <a:spcPct val="90000"/>
              </a:lnSpc>
              <a:spcAft>
                <a:spcPts val="600"/>
              </a:spcAft>
              <a:buFont typeface="Arial" panose="020B0604020202020204" pitchFamily="34" charset="0"/>
              <a:buChar char="•"/>
            </a:pPr>
            <a:endParaRPr lang="en-US"/>
          </a:p>
        </p:txBody>
      </p:sp>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shape, arrow&#10;&#10;Description automatically generated">
            <a:extLst>
              <a:ext uri="{FF2B5EF4-FFF2-40B4-BE49-F238E27FC236}">
                <a16:creationId xmlns:a16="http://schemas.microsoft.com/office/drawing/2014/main" id="{1BDE4370-9B14-427E-8121-1679DBE4FF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32" r="20407"/>
          <a:stretch/>
        </p:blipFill>
        <p:spPr>
          <a:xfrm>
            <a:off x="5987738" y="783988"/>
            <a:ext cx="5628018" cy="5057153"/>
          </a:xfrm>
          <a:prstGeom prst="rect">
            <a:avLst/>
          </a:prstGeom>
        </p:spPr>
      </p:pic>
      <p:sp>
        <p:nvSpPr>
          <p:cNvPr id="2" name="TextBox 1">
            <a:extLst>
              <a:ext uri="{FF2B5EF4-FFF2-40B4-BE49-F238E27FC236}">
                <a16:creationId xmlns:a16="http://schemas.microsoft.com/office/drawing/2014/main" id="{FC82404D-B216-4C09-89CD-FC011621EE0F}"/>
              </a:ext>
            </a:extLst>
          </p:cNvPr>
          <p:cNvSpPr txBox="1"/>
          <p:nvPr/>
        </p:nvSpPr>
        <p:spPr>
          <a:xfrm>
            <a:off x="946272" y="1269019"/>
            <a:ext cx="3804250" cy="584775"/>
          </a:xfrm>
          <a:prstGeom prst="rect">
            <a:avLst/>
          </a:prstGeom>
          <a:noFill/>
        </p:spPr>
        <p:txBody>
          <a:bodyPr wrap="square" rtlCol="0">
            <a:spAutoFit/>
          </a:bodyPr>
          <a:lstStyle/>
          <a:p>
            <a:r>
              <a:rPr lang="en-US" sz="3200" b="1"/>
              <a:t>ANNOUNCEMENTS</a:t>
            </a:r>
          </a:p>
        </p:txBody>
      </p:sp>
    </p:spTree>
    <p:extLst>
      <p:ext uri="{BB962C8B-B14F-4D97-AF65-F5344CB8AC3E}">
        <p14:creationId xmlns:p14="http://schemas.microsoft.com/office/powerpoint/2010/main" val="246916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24491-12B2-47CE-A876-746A67233A2A}"/>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b="1" kern="1200">
                <a:solidFill>
                  <a:schemeClr val="tx1"/>
                </a:solidFill>
                <a:latin typeface="+mj-lt"/>
                <a:ea typeface="+mj-ea"/>
                <a:cs typeface="+mj-cs"/>
              </a:rPr>
              <a:t>Wayne LLG</a:t>
            </a:r>
            <a:br>
              <a:rPr lang="en-US" b="1" kern="1200">
                <a:solidFill>
                  <a:schemeClr val="tx1"/>
                </a:solidFill>
                <a:latin typeface="+mj-lt"/>
                <a:ea typeface="+mj-ea"/>
                <a:cs typeface="+mj-cs"/>
              </a:rPr>
            </a:br>
            <a:r>
              <a:rPr lang="en-US" b="1" kern="1200">
                <a:solidFill>
                  <a:schemeClr val="tx1"/>
                </a:solidFill>
                <a:latin typeface="+mj-lt"/>
                <a:ea typeface="+mj-ea"/>
                <a:cs typeface="+mj-cs"/>
              </a:rPr>
              <a:t>Work Plan</a:t>
            </a:r>
          </a:p>
        </p:txBody>
      </p:sp>
      <p:sp>
        <p:nvSpPr>
          <p:cNvPr id="3" name="Text Placeholder 2">
            <a:extLst>
              <a:ext uri="{FF2B5EF4-FFF2-40B4-BE49-F238E27FC236}">
                <a16:creationId xmlns:a16="http://schemas.microsoft.com/office/drawing/2014/main" id="{BDC33430-35AD-4F84-BC2F-35DFC57B3FEB}"/>
              </a:ext>
            </a:extLst>
          </p:cNvPr>
          <p:cNvSpPr>
            <a:spLocks noGrp="1"/>
          </p:cNvSpPr>
          <p:nvPr>
            <p:ph type="body" idx="1"/>
          </p:nvPr>
        </p:nvSpPr>
        <p:spPr>
          <a:xfrm>
            <a:off x="8029293" y="3703250"/>
            <a:ext cx="2435507" cy="1122750"/>
          </a:xfrm>
        </p:spPr>
        <p:txBody>
          <a:bodyPr vert="horz" lIns="91440" tIns="45720" rIns="91440" bIns="45720" rtlCol="0" anchor="t">
            <a:normAutofit/>
          </a:bodyPr>
          <a:lstStyle/>
          <a:p>
            <a:r>
              <a:rPr lang="en-US" sz="3600" kern="1200">
                <a:solidFill>
                  <a:schemeClr val="tx1"/>
                </a:solidFill>
                <a:latin typeface="+mn-lt"/>
                <a:ea typeface="+mn-ea"/>
                <a:cs typeface="+mn-cs"/>
              </a:rPr>
              <a:t>2021</a:t>
            </a:r>
          </a:p>
        </p:txBody>
      </p:sp>
      <p:pic>
        <p:nvPicPr>
          <p:cNvPr id="4" name="Picture 3" descr="Text&#10;&#10;Description automatically generated">
            <a:extLst>
              <a:ext uri="{FF2B5EF4-FFF2-40B4-BE49-F238E27FC236}">
                <a16:creationId xmlns:a16="http://schemas.microsoft.com/office/drawing/2014/main" id="{EAFC87F2-8672-4890-A5EE-616E16D9017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50" r="25789" b="-1"/>
          <a:stretch/>
        </p:blipFill>
        <p:spPr>
          <a:xfrm>
            <a:off x="1996662" y="1266742"/>
            <a:ext cx="4204427" cy="4306998"/>
          </a:xfrm>
          <a:prstGeom prst="rect">
            <a:avLst/>
          </a:prstGeom>
        </p:spPr>
      </p:pic>
    </p:spTree>
    <p:extLst>
      <p:ext uri="{BB962C8B-B14F-4D97-AF65-F5344CB8AC3E}">
        <p14:creationId xmlns:p14="http://schemas.microsoft.com/office/powerpoint/2010/main" val="131436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9321D9-15A3-48BF-A130-96E22CEE0147}"/>
              </a:ext>
            </a:extLst>
          </p:cNvPr>
          <p:cNvSpPr txBox="1"/>
          <p:nvPr/>
        </p:nvSpPr>
        <p:spPr>
          <a:xfrm>
            <a:off x="5133706" y="1012723"/>
            <a:ext cx="6505294" cy="5257448"/>
          </a:xfrm>
          <a:prstGeom prst="rect">
            <a:avLst/>
          </a:prstGeom>
        </p:spPr>
        <p:txBody>
          <a:bodyPr vert="horz" lIns="91440" tIns="45720" rIns="91440" bIns="45720" rtlCol="0" anchor="t">
            <a:noAutofit/>
          </a:bodyPr>
          <a:lstStyle/>
          <a:p>
            <a:pPr>
              <a:lnSpc>
                <a:spcPct val="90000"/>
              </a:lnSpc>
              <a:spcAft>
                <a:spcPts val="600"/>
              </a:spcAft>
            </a:pPr>
            <a:r>
              <a:rPr lang="en-US" sz="2000" b="1" i="0" u="none" strike="noStrike" baseline="0">
                <a:solidFill>
                  <a:srgbClr val="FFC000"/>
                </a:solidFill>
              </a:rPr>
              <a:t>Objective 1</a:t>
            </a:r>
            <a:r>
              <a:rPr lang="en-US" sz="2000" b="0" i="0" u="none" strike="noStrike" baseline="0"/>
              <a:t>: By September 2021 implement goal #3 of the Sustainability Plan—enhance the coordination of home visiting referrals using a central source providing person-centered assessments to connect families to services that meet their needs.</a:t>
            </a:r>
          </a:p>
          <a:p>
            <a:pPr>
              <a:lnSpc>
                <a:spcPct val="90000"/>
              </a:lnSpc>
              <a:spcAft>
                <a:spcPts val="600"/>
              </a:spcAft>
            </a:pPr>
            <a:endParaRPr lang="en-US" sz="2000"/>
          </a:p>
          <a:p>
            <a:pPr>
              <a:lnSpc>
                <a:spcPct val="90000"/>
              </a:lnSpc>
              <a:spcAft>
                <a:spcPts val="600"/>
              </a:spcAft>
            </a:pPr>
            <a:r>
              <a:rPr lang="en-US" sz="2000" b="1" i="0" u="none" strike="noStrike" baseline="0"/>
              <a:t>Activity 1:</a:t>
            </a:r>
            <a:r>
              <a:rPr lang="en-US" sz="2000" b="0" i="0" u="none" strike="noStrike" baseline="0"/>
              <a:t> Establish the Help Me Grow call line as the central source of person-centered home visiting referrals in Wayne County, transitioning from the 321-GROW call line formally operated by The Information Center.</a:t>
            </a:r>
          </a:p>
          <a:p>
            <a:pPr>
              <a:lnSpc>
                <a:spcPct val="90000"/>
              </a:lnSpc>
              <a:spcAft>
                <a:spcPts val="600"/>
              </a:spcAft>
            </a:pPr>
            <a:endParaRPr lang="en-US" sz="2000"/>
          </a:p>
          <a:p>
            <a:pPr>
              <a:lnSpc>
                <a:spcPct val="90000"/>
              </a:lnSpc>
              <a:spcAft>
                <a:spcPts val="600"/>
              </a:spcAft>
            </a:pPr>
            <a:r>
              <a:rPr lang="en-US" sz="2000" b="1" i="0" u="none" strike="noStrike" baseline="0"/>
              <a:t>Activity 2</a:t>
            </a:r>
            <a:r>
              <a:rPr lang="en-US" sz="2000" b="0" i="0" u="none" strike="noStrike" baseline="0"/>
              <a:t>: Manage the development of content for the GSC website WLLG page. Provide resources, events, research/education, and data relevant for the home visiting workforce.</a:t>
            </a:r>
          </a:p>
          <a:p>
            <a:pPr>
              <a:lnSpc>
                <a:spcPct val="90000"/>
              </a:lnSpc>
              <a:spcAft>
                <a:spcPts val="600"/>
              </a:spcAft>
            </a:pPr>
            <a:endParaRPr lang="en-US"/>
          </a:p>
          <a:p>
            <a:pPr>
              <a:lnSpc>
                <a:spcPct val="90000"/>
              </a:lnSpc>
              <a:spcAft>
                <a:spcPts val="600"/>
              </a:spcAft>
            </a:pPr>
            <a:endParaRPr lang="en-US"/>
          </a:p>
        </p:txBody>
      </p:sp>
      <p:sp>
        <p:nvSpPr>
          <p:cNvPr id="4" name="TextBox 3">
            <a:extLst>
              <a:ext uri="{FF2B5EF4-FFF2-40B4-BE49-F238E27FC236}">
                <a16:creationId xmlns:a16="http://schemas.microsoft.com/office/drawing/2014/main" id="{5094CEF3-0246-4515-B5AA-760EF901AF4D}"/>
              </a:ext>
            </a:extLst>
          </p:cNvPr>
          <p:cNvSpPr txBox="1"/>
          <p:nvPr/>
        </p:nvSpPr>
        <p:spPr>
          <a:xfrm>
            <a:off x="1323533" y="1489690"/>
            <a:ext cx="2343519" cy="1938992"/>
          </a:xfrm>
          <a:prstGeom prst="rect">
            <a:avLst/>
          </a:prstGeom>
          <a:noFill/>
        </p:spPr>
        <p:txBody>
          <a:bodyPr wrap="square" rtlCol="0">
            <a:spAutoFit/>
          </a:bodyPr>
          <a:lstStyle/>
          <a:p>
            <a:pPr algn="ctr"/>
            <a:r>
              <a:rPr lang="en-US" sz="4000"/>
              <a:t>WHVLLG 2021 </a:t>
            </a:r>
          </a:p>
          <a:p>
            <a:pPr algn="ctr"/>
            <a:r>
              <a:rPr lang="en-US" sz="4000"/>
              <a:t>Work Plan</a:t>
            </a:r>
          </a:p>
        </p:txBody>
      </p:sp>
    </p:spTree>
    <p:extLst>
      <p:ext uri="{BB962C8B-B14F-4D97-AF65-F5344CB8AC3E}">
        <p14:creationId xmlns:p14="http://schemas.microsoft.com/office/powerpoint/2010/main" val="370303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D7D3AD-7515-43BF-9217-68D173BEF572}"/>
              </a:ext>
            </a:extLst>
          </p:cNvPr>
          <p:cNvSpPr txBox="1"/>
          <p:nvPr/>
        </p:nvSpPr>
        <p:spPr>
          <a:xfrm>
            <a:off x="5656218" y="845575"/>
            <a:ext cx="5542387" cy="5197416"/>
          </a:xfrm>
          <a:prstGeom prst="rect">
            <a:avLst/>
          </a:prstGeom>
        </p:spPr>
        <p:txBody>
          <a:bodyPr vert="horz" lIns="91440" tIns="45720" rIns="91440" bIns="45720" rtlCol="0" anchor="t">
            <a:normAutofit/>
          </a:bodyPr>
          <a:lstStyle/>
          <a:p>
            <a:pPr>
              <a:lnSpc>
                <a:spcPct val="90000"/>
              </a:lnSpc>
              <a:spcAft>
                <a:spcPts val="600"/>
              </a:spcAft>
            </a:pPr>
            <a:r>
              <a:rPr lang="en-US" sz="2000" b="1" i="0" u="none" strike="noStrike" baseline="0">
                <a:solidFill>
                  <a:srgbClr val="FFC000"/>
                </a:solidFill>
              </a:rPr>
              <a:t>Objective 2</a:t>
            </a:r>
            <a:r>
              <a:rPr lang="en-US" sz="2000" b="1" i="0" u="none" strike="noStrike" baseline="0"/>
              <a:t>: </a:t>
            </a:r>
            <a:r>
              <a:rPr lang="en-US" sz="2000" b="0" i="0" u="none" strike="noStrike" baseline="0"/>
              <a:t>By September 30, 2021 develop one project from the continuum of model’s plan. The Wayne LLG has in put place the Home Visitors Learning Opportunities series as one project of the plan.</a:t>
            </a:r>
          </a:p>
          <a:p>
            <a:pPr>
              <a:lnSpc>
                <a:spcPct val="90000"/>
              </a:lnSpc>
              <a:spcAft>
                <a:spcPts val="600"/>
              </a:spcAft>
            </a:pPr>
            <a:endParaRPr lang="en-US" sz="2000"/>
          </a:p>
          <a:p>
            <a:pPr algn="l"/>
            <a:r>
              <a:rPr lang="en-US" sz="1800" b="1" i="0" u="none" strike="noStrike" baseline="0">
                <a:latin typeface="Arial" panose="020B0604020202020204" pitchFamily="34" charset="0"/>
              </a:rPr>
              <a:t>Activity 1:</a:t>
            </a:r>
            <a:r>
              <a:rPr lang="en-US" sz="1800" i="0" u="none" strike="noStrike" baseline="0">
                <a:latin typeface="Arial" panose="020B0604020202020204" pitchFamily="34" charset="0"/>
              </a:rPr>
              <a:t> </a:t>
            </a:r>
            <a:r>
              <a:rPr lang="en-US" sz="1800" b="0" i="0" u="none" strike="noStrike" baseline="0">
                <a:latin typeface="Arial" panose="020B0604020202020204" pitchFamily="34" charset="0"/>
              </a:rPr>
              <a:t>As indicated in the LLG Continuum of Models, implement at least two professional development training sessions under the Home Visiting Learning Opportunities series on relevant topical issues. These will be either virtual or</a:t>
            </a:r>
          </a:p>
          <a:p>
            <a:pPr algn="l"/>
            <a:r>
              <a:rPr lang="en-US" sz="1800" b="0" i="0" u="none" strike="noStrike" baseline="0">
                <a:latin typeface="Arial" panose="020B0604020202020204" pitchFamily="34" charset="0"/>
              </a:rPr>
              <a:t>in-person depending upon the climate for safety precautions.</a:t>
            </a:r>
          </a:p>
          <a:p>
            <a:pPr algn="l"/>
            <a:endParaRPr lang="en-US">
              <a:latin typeface="Arial" panose="020B0604020202020204" pitchFamily="34" charset="0"/>
            </a:endParaRPr>
          </a:p>
          <a:p>
            <a:pPr algn="l"/>
            <a:r>
              <a:rPr lang="en-US" sz="1800" b="1" i="0" u="none" strike="noStrike" baseline="0">
                <a:latin typeface="Arial" panose="020B0604020202020204" pitchFamily="34" charset="0"/>
              </a:rPr>
              <a:t>Activity 2: </a:t>
            </a:r>
            <a:r>
              <a:rPr lang="en-US" sz="1800" b="0" i="0" u="none" strike="noStrike" baseline="0">
                <a:latin typeface="Arial" panose="020B0604020202020204" pitchFamily="34" charset="0"/>
              </a:rPr>
              <a:t>At the beginning of each Learning Opportunity session introduce a</a:t>
            </a:r>
          </a:p>
          <a:p>
            <a:pPr algn="l"/>
            <a:r>
              <a:rPr lang="en-US" sz="1800" b="0" i="0" u="none" strike="noStrike" baseline="0">
                <a:latin typeface="Arial" panose="020B0604020202020204" pitchFamily="34" charset="0"/>
              </a:rPr>
              <a:t>health equity activity as a warmup activity.</a:t>
            </a:r>
            <a:endParaRPr lang="en-US" sz="2000"/>
          </a:p>
        </p:txBody>
      </p:sp>
      <p:sp>
        <p:nvSpPr>
          <p:cNvPr id="15" name="TextBox 14">
            <a:extLst>
              <a:ext uri="{FF2B5EF4-FFF2-40B4-BE49-F238E27FC236}">
                <a16:creationId xmlns:a16="http://schemas.microsoft.com/office/drawing/2014/main" id="{D1601CF4-4293-4977-9F61-3AC7CFD95351}"/>
              </a:ext>
            </a:extLst>
          </p:cNvPr>
          <p:cNvSpPr txBox="1"/>
          <p:nvPr/>
        </p:nvSpPr>
        <p:spPr>
          <a:xfrm>
            <a:off x="477410" y="1681076"/>
            <a:ext cx="438855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WHVLLG 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Work Plan</a:t>
            </a:r>
          </a:p>
        </p:txBody>
      </p:sp>
    </p:spTree>
    <p:extLst>
      <p:ext uri="{BB962C8B-B14F-4D97-AF65-F5344CB8AC3E}">
        <p14:creationId xmlns:p14="http://schemas.microsoft.com/office/powerpoint/2010/main" val="376266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Widescreen</PresentationFormat>
  <Paragraphs>98</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Borealis</vt:lpstr>
      <vt:lpstr>Calibri</vt:lpstr>
      <vt:lpstr>Calibri Light</vt:lpstr>
      <vt:lpstr>Office Theme</vt:lpstr>
      <vt:lpstr>Wayne Home Visiting Local Leadership Group</vt:lpstr>
      <vt:lpstr>New Wayne LLG Sign- In Process </vt:lpstr>
      <vt:lpstr>Please record your attendance at each meeting</vt:lpstr>
      <vt:lpstr>PowerPoint Presentation</vt:lpstr>
      <vt:lpstr>Announcements </vt:lpstr>
      <vt:lpstr>PowerPoint Presentation</vt:lpstr>
      <vt:lpstr>Wayne LLG Work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record your attendance at each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Wayne Home Visiting Local Leadership Group</dc:title>
  <dc:creator>Gaylotta Murray</dc:creator>
  <cp:lastModifiedBy>Sara Gargasoulas</cp:lastModifiedBy>
  <cp:revision>2</cp:revision>
  <dcterms:created xsi:type="dcterms:W3CDTF">2021-01-18T22:02:39Z</dcterms:created>
  <dcterms:modified xsi:type="dcterms:W3CDTF">2021-02-15T01:15:24Z</dcterms:modified>
</cp:coreProperties>
</file>